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8B0F6BD-6B0D-4C69-B7E6-ED3324D394E4}" type="datetimeFigureOut">
              <a:rPr lang="el-GR" smtClean="0"/>
              <a:pPr/>
              <a:t>17/5/2018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4CC2F62-9312-42B6-97DA-B179A94A87F4}"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8B0F6BD-6B0D-4C69-B7E6-ED3324D394E4}" type="datetimeFigureOut">
              <a:rPr lang="el-GR" smtClean="0"/>
              <a:pPr/>
              <a:t>17/5/2018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4CC2F62-9312-42B6-97DA-B179A94A87F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8B0F6BD-6B0D-4C69-B7E6-ED3324D394E4}" type="datetimeFigureOut">
              <a:rPr lang="el-GR" smtClean="0"/>
              <a:pPr/>
              <a:t>17/5/2018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4CC2F62-9312-42B6-97DA-B179A94A87F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8B0F6BD-6B0D-4C69-B7E6-ED3324D394E4}" type="datetimeFigureOut">
              <a:rPr lang="el-GR" smtClean="0"/>
              <a:pPr/>
              <a:t>17/5/2018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4CC2F62-9312-42B6-97DA-B179A94A87F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8B0F6BD-6B0D-4C69-B7E6-ED3324D394E4}" type="datetimeFigureOut">
              <a:rPr lang="el-GR" smtClean="0"/>
              <a:pPr/>
              <a:t>17/5/2018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4CC2F62-9312-42B6-97DA-B179A94A87F4}"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8B0F6BD-6B0D-4C69-B7E6-ED3324D394E4}" type="datetimeFigureOut">
              <a:rPr lang="el-GR" smtClean="0"/>
              <a:pPr/>
              <a:t>17/5/2018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4CC2F62-9312-42B6-97DA-B179A94A87F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8B0F6BD-6B0D-4C69-B7E6-ED3324D394E4}" type="datetimeFigureOut">
              <a:rPr lang="el-GR" smtClean="0"/>
              <a:pPr/>
              <a:t>17/5/2018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4CC2F62-9312-42B6-97DA-B179A94A87F4}"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8B0F6BD-6B0D-4C69-B7E6-ED3324D394E4}" type="datetimeFigureOut">
              <a:rPr lang="el-GR" smtClean="0"/>
              <a:pPr/>
              <a:t>17/5/2018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4CC2F62-9312-42B6-97DA-B179A94A87F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8B0F6BD-6B0D-4C69-B7E6-ED3324D394E4}" type="datetimeFigureOut">
              <a:rPr lang="el-GR" smtClean="0"/>
              <a:pPr/>
              <a:t>17/5/2018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4CC2F62-9312-42B6-97DA-B179A94A87F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8B0F6BD-6B0D-4C69-B7E6-ED3324D394E4}" type="datetimeFigureOut">
              <a:rPr lang="el-GR" smtClean="0"/>
              <a:pPr/>
              <a:t>17/5/2018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4CC2F62-9312-42B6-97DA-B179A94A87F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8B0F6BD-6B0D-4C69-B7E6-ED3324D394E4}" type="datetimeFigureOut">
              <a:rPr lang="el-GR" smtClean="0"/>
              <a:pPr/>
              <a:t>17/5/2018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4CC2F62-9312-42B6-97DA-B179A94A87F4}"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B0F6BD-6B0D-4C69-B7E6-ED3324D394E4}" type="datetimeFigureOut">
              <a:rPr lang="el-GR" smtClean="0"/>
              <a:pPr/>
              <a:t>17/5/2018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CC2F62-9312-42B6-97DA-B179A94A87F4}"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el.wikipedia.org/wiki/%CE%94%CE%B9%CE%B1%CE%B4%CE%AF%CE%BA%CF%84%CF%85%CE%BF"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el.wikipedia.org/wiki/%CE%91%CF%85%CF%84%CE%BF%CE%BA%CF%84%CE%BF%CE%BD%CE%AF%CE%B1"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57224" y="142852"/>
            <a:ext cx="7772400" cy="1112835"/>
          </a:xfrm>
        </p:spPr>
        <p:txBody>
          <a:bodyPr/>
          <a:lstStyle/>
          <a:p>
            <a:r>
              <a:rPr lang="en-US" dirty="0" smtClean="0"/>
              <a:t>Bullying </a:t>
            </a:r>
            <a:r>
              <a:rPr lang="el-GR" dirty="0" smtClean="0"/>
              <a:t> στο διαδίκτυο</a:t>
            </a:r>
            <a:endParaRPr lang="el-GR" dirty="0"/>
          </a:p>
        </p:txBody>
      </p:sp>
      <p:pic>
        <p:nvPicPr>
          <p:cNvPr id="1026" name="Picture 2" descr="C:\Users\user\Downloads\a.baa-Stop-bullying.jpg"/>
          <p:cNvPicPr>
            <a:picLocks noChangeAspect="1" noChangeArrowheads="1"/>
          </p:cNvPicPr>
          <p:nvPr/>
        </p:nvPicPr>
        <p:blipFill>
          <a:blip r:embed="rId2"/>
          <a:srcRect/>
          <a:stretch>
            <a:fillRect/>
          </a:stretch>
        </p:blipFill>
        <p:spPr bwMode="auto">
          <a:xfrm>
            <a:off x="642910" y="1285860"/>
            <a:ext cx="3571900" cy="2538410"/>
          </a:xfrm>
          <a:prstGeom prst="rect">
            <a:avLst/>
          </a:prstGeom>
          <a:noFill/>
        </p:spPr>
      </p:pic>
      <p:pic>
        <p:nvPicPr>
          <p:cNvPr id="1027" name="Picture 3" descr="C:\Users\user\Downloads\cyberbullying-1-638.jpg"/>
          <p:cNvPicPr>
            <a:picLocks noChangeAspect="1" noChangeArrowheads="1"/>
          </p:cNvPicPr>
          <p:nvPr/>
        </p:nvPicPr>
        <p:blipFill>
          <a:blip r:embed="rId3"/>
          <a:srcRect/>
          <a:stretch>
            <a:fillRect/>
          </a:stretch>
        </p:blipFill>
        <p:spPr bwMode="auto">
          <a:xfrm>
            <a:off x="4929190" y="1643050"/>
            <a:ext cx="3683669" cy="4000528"/>
          </a:xfrm>
          <a:prstGeom prst="rect">
            <a:avLst/>
          </a:prstGeom>
          <a:noFill/>
        </p:spPr>
      </p:pic>
      <p:pic>
        <p:nvPicPr>
          <p:cNvPr id="1028" name="Picture 4" descr="C:\Users\user\Downloads\Cyberbullying.jpg"/>
          <p:cNvPicPr>
            <a:picLocks noChangeAspect="1" noChangeArrowheads="1"/>
          </p:cNvPicPr>
          <p:nvPr/>
        </p:nvPicPr>
        <p:blipFill>
          <a:blip r:embed="rId4" cstate="print"/>
          <a:srcRect/>
          <a:stretch>
            <a:fillRect/>
          </a:stretch>
        </p:blipFill>
        <p:spPr bwMode="auto">
          <a:xfrm>
            <a:off x="1142976" y="4143380"/>
            <a:ext cx="2571768" cy="2570177"/>
          </a:xfrm>
          <a:prstGeom prst="rect">
            <a:avLst/>
          </a:prstGeom>
          <a:noFill/>
        </p:spPr>
      </p:pic>
    </p:spTree>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00034" y="642918"/>
            <a:ext cx="8358246" cy="1938992"/>
          </a:xfrm>
          <a:prstGeom prst="rect">
            <a:avLst/>
          </a:prstGeom>
        </p:spPr>
        <p:txBody>
          <a:bodyPr wrap="square">
            <a:spAutoFit/>
          </a:bodyPr>
          <a:lstStyle/>
          <a:p>
            <a:r>
              <a:rPr lang="el-GR" sz="2400" b="1" dirty="0" smtClean="0"/>
              <a:t>Ο όρος Διαδικτυακό bullying ή διαδικτυακός εκφοβισμός αφορά τον εκφοβισμό, την απειλή, την ταπείνωση ή την παρενόχληση παιδιών, προεφήβων και εφήβων που δέχονται μέσω της χρήσης του </a:t>
            </a:r>
            <a:r>
              <a:rPr lang="el-GR" sz="2400" b="1" dirty="0" smtClean="0">
                <a:hlinkClick r:id="rId2" tooltip="Διαδίκτυο"/>
              </a:rPr>
              <a:t>Διαδικτύου</a:t>
            </a:r>
            <a:r>
              <a:rPr lang="el-GR" sz="2400" b="1" dirty="0" smtClean="0"/>
              <a:t>, κινητών τηλεφώνων είτε άλλων ψηφιακών τεχνολογιών από ομηλίκους τους.</a:t>
            </a:r>
            <a:endParaRPr lang="el-GR" sz="2400" b="1" dirty="0"/>
          </a:p>
        </p:txBody>
      </p:sp>
      <p:pic>
        <p:nvPicPr>
          <p:cNvPr id="2050" name="Picture 2" descr="C:\Users\user\Downloads\F0C10E4B945F70223F8A27DF528ACEF5.jpg"/>
          <p:cNvPicPr>
            <a:picLocks noChangeAspect="1" noChangeArrowheads="1"/>
          </p:cNvPicPr>
          <p:nvPr/>
        </p:nvPicPr>
        <p:blipFill>
          <a:blip r:embed="rId3"/>
          <a:srcRect/>
          <a:stretch>
            <a:fillRect/>
          </a:stretch>
        </p:blipFill>
        <p:spPr bwMode="auto">
          <a:xfrm>
            <a:off x="2143108" y="2643182"/>
            <a:ext cx="3929066" cy="3929065"/>
          </a:xfrm>
          <a:prstGeom prst="rect">
            <a:avLst/>
          </a:prstGeom>
          <a:noFill/>
        </p:spPr>
      </p:pic>
    </p:spTree>
  </p:cSld>
  <p:clrMapOvr>
    <a:masterClrMapping/>
  </p:clrMapOvr>
  <p:transition>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500034" y="-5417"/>
            <a:ext cx="4071966" cy="6863417"/>
          </a:xfrm>
          <a:prstGeom prst="rect">
            <a:avLst/>
          </a:prstGeom>
        </p:spPr>
        <p:txBody>
          <a:bodyPr wrap="square">
            <a:spAutoFit/>
          </a:bodyPr>
          <a:lstStyle/>
          <a:p>
            <a:r>
              <a:rPr lang="el-GR" sz="2000" b="1" dirty="0" smtClean="0"/>
              <a:t>Συχνά οι νέοι εκτίθενται στον Διαδικτυακό εκφοβισμό εξαιτίας της βίωσης έντονων συναισθημάτων όπως θυμός, απόγνωση είτε πάλι και εκδίκηση, που μπορεί να προέρχεται τόσο από τις προβληματικές σχέσεις που υπάρχουν στο οικογενειακό περιβάλλον όσο και εξαιτίας μιας ευρύτερης κοινωνικής δυσλειτουργικότητας που παρουσιάζει το άτομο. Σε μερικές περιπτώσεις ο Διαδικτυακός εκφοβισμός αποτελεί μορφή ψυχαγωγίας</a:t>
            </a:r>
            <a:r>
              <a:rPr lang="el-GR" sz="2000" b="1" baseline="30000" dirty="0"/>
              <a:t> </a:t>
            </a:r>
            <a:r>
              <a:rPr lang="el-GR" sz="2000" b="1" dirty="0" smtClean="0"/>
              <a:t>στοχεύοντας στην εκδήλωση ποικίλων αντιδράσεων και στην ικανοποίηση αναγκών που σχετίζονται με την επιβολή εξουσίας και ελέγχου. Σπανιότερα, η αποστολή μηνυμάτων σε λάθος παραλήπτες μπορεί να αποτελέσει αιτία του φαινομένου.</a:t>
            </a:r>
            <a:endParaRPr lang="el-GR" sz="2000" b="1" dirty="0"/>
          </a:p>
        </p:txBody>
      </p:sp>
      <p:pic>
        <p:nvPicPr>
          <p:cNvPr id="1026" name="Picture 2" descr="C:\Users\user\Downloads\images.jpg"/>
          <p:cNvPicPr>
            <a:picLocks noChangeAspect="1" noChangeArrowheads="1"/>
          </p:cNvPicPr>
          <p:nvPr/>
        </p:nvPicPr>
        <p:blipFill>
          <a:blip r:embed="rId2"/>
          <a:srcRect/>
          <a:stretch>
            <a:fillRect/>
          </a:stretch>
        </p:blipFill>
        <p:spPr bwMode="auto">
          <a:xfrm>
            <a:off x="4786314" y="1142984"/>
            <a:ext cx="4010020" cy="3902096"/>
          </a:xfrm>
          <a:prstGeom prst="rect">
            <a:avLst/>
          </a:prstGeom>
          <a:noFill/>
        </p:spPr>
      </p:pic>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643042" y="642918"/>
            <a:ext cx="5143536" cy="4801314"/>
          </a:xfrm>
          <a:prstGeom prst="rect">
            <a:avLst/>
          </a:prstGeom>
        </p:spPr>
        <p:txBody>
          <a:bodyPr wrap="square">
            <a:spAutoFit/>
          </a:bodyPr>
          <a:lstStyle/>
          <a:p>
            <a:r>
              <a:rPr lang="el-GR" b="1" dirty="0" smtClean="0"/>
              <a:t>Μορφές Διαδικτυακού </a:t>
            </a:r>
            <a:r>
              <a:rPr lang="el-GR" b="1" dirty="0" smtClean="0"/>
              <a:t>εκφοβισμού</a:t>
            </a:r>
            <a:endParaRPr lang="en-US" b="1" dirty="0" smtClean="0"/>
          </a:p>
          <a:p>
            <a:endParaRPr lang="el-GR" b="1" dirty="0" smtClean="0"/>
          </a:p>
          <a:p>
            <a:r>
              <a:rPr lang="el-GR" dirty="0" smtClean="0"/>
              <a:t>Επαναλαμβανόμενη αποστολή ηλεκτρονικών ή τηλεφωνικών </a:t>
            </a:r>
            <a:r>
              <a:rPr lang="el-GR" dirty="0" smtClean="0"/>
              <a:t>μηνυμάτων</a:t>
            </a:r>
            <a:r>
              <a:rPr lang="en-US" dirty="0" smtClean="0"/>
              <a:t>.</a:t>
            </a:r>
            <a:endParaRPr lang="el-GR" dirty="0" smtClean="0"/>
          </a:p>
          <a:p>
            <a:r>
              <a:rPr lang="el-GR" dirty="0" smtClean="0"/>
              <a:t>Παρέμβαση και παρενόχληση οποιασδήποτε διαδικτυακής δραστηριότητας του </a:t>
            </a:r>
            <a:r>
              <a:rPr lang="el-GR" dirty="0" smtClean="0"/>
              <a:t>ατόμου</a:t>
            </a:r>
            <a:r>
              <a:rPr lang="en-US" dirty="0" smtClean="0"/>
              <a:t>.</a:t>
            </a:r>
            <a:endParaRPr lang="el-GR" dirty="0" smtClean="0"/>
          </a:p>
          <a:p>
            <a:r>
              <a:rPr lang="el-GR" dirty="0" smtClean="0"/>
              <a:t>Δημιουργία ψεύτικων διαδικτυακών προφίλ</a:t>
            </a:r>
          </a:p>
          <a:p>
            <a:r>
              <a:rPr lang="el-GR" dirty="0" smtClean="0"/>
              <a:t>Είσοδος σε προσωπικούς διαδικτυακούς λογαριασμούς του </a:t>
            </a:r>
            <a:r>
              <a:rPr lang="el-GR" dirty="0" smtClean="0"/>
              <a:t>ατόμου</a:t>
            </a:r>
            <a:r>
              <a:rPr lang="en-US" dirty="0" smtClean="0"/>
              <a:t>.</a:t>
            </a:r>
            <a:endParaRPr lang="el-GR" dirty="0" smtClean="0"/>
          </a:p>
          <a:p>
            <a:r>
              <a:rPr lang="el-GR" dirty="0" smtClean="0"/>
              <a:t>Αποστολή φωτογραφιών του ατόμου ή αλλού είδους μαγνητοσκοπημένου </a:t>
            </a:r>
            <a:r>
              <a:rPr lang="el-GR" dirty="0" smtClean="0"/>
              <a:t>υλικού</a:t>
            </a:r>
            <a:r>
              <a:rPr lang="en-US" dirty="0" smtClean="0"/>
              <a:t>.</a:t>
            </a:r>
            <a:endParaRPr lang="el-GR" dirty="0" smtClean="0"/>
          </a:p>
          <a:p>
            <a:r>
              <a:rPr lang="el-GR" dirty="0" smtClean="0"/>
              <a:t>Αποστολή προσωπικών πληροφοριών του ατόμου σε πολλαπλούς </a:t>
            </a:r>
            <a:r>
              <a:rPr lang="el-GR" dirty="0" smtClean="0"/>
              <a:t>παραλήπτες</a:t>
            </a:r>
            <a:r>
              <a:rPr lang="en-US" dirty="0" smtClean="0"/>
              <a:t>.</a:t>
            </a:r>
            <a:endParaRPr lang="el-GR" dirty="0" smtClean="0"/>
          </a:p>
          <a:p>
            <a:r>
              <a:rPr lang="el-GR" dirty="0" smtClean="0"/>
              <a:t>Αποστολή απειλητικών μηνυμάτων σε αλλά άτομα υποκρινόμενοι το άτομο που </a:t>
            </a:r>
            <a:r>
              <a:rPr lang="el-GR" dirty="0" smtClean="0"/>
              <a:t>εκφοβίζεται</a:t>
            </a:r>
            <a:r>
              <a:rPr lang="en-US" dirty="0" smtClean="0"/>
              <a:t>.</a:t>
            </a:r>
            <a:endParaRPr lang="el-GR" dirty="0" smtClean="0"/>
          </a:p>
          <a:p>
            <a:r>
              <a:rPr lang="el-GR" dirty="0" smtClean="0"/>
              <a:t>Υποκίνηση τρίτων για διαδικτυακή παρακολούθηση και παρενόχληση του </a:t>
            </a:r>
            <a:r>
              <a:rPr lang="el-GR" dirty="0" smtClean="0"/>
              <a:t>ατόμου</a:t>
            </a:r>
            <a:r>
              <a:rPr lang="en-US" dirty="0" smtClean="0"/>
              <a:t>.</a:t>
            </a:r>
            <a:endParaRPr lang="el-GR" dirty="0"/>
          </a:p>
        </p:txBody>
      </p:sp>
      <p:pic>
        <p:nvPicPr>
          <p:cNvPr id="2051" name="Picture 3" descr="C:\Users\user\Desktop\images.png"/>
          <p:cNvPicPr>
            <a:picLocks noChangeAspect="1" noChangeArrowheads="1"/>
          </p:cNvPicPr>
          <p:nvPr/>
        </p:nvPicPr>
        <p:blipFill>
          <a:blip r:embed="rId2"/>
          <a:srcRect/>
          <a:stretch>
            <a:fillRect/>
          </a:stretch>
        </p:blipFill>
        <p:spPr bwMode="auto">
          <a:xfrm>
            <a:off x="6572264" y="4857760"/>
            <a:ext cx="2298729" cy="1876425"/>
          </a:xfrm>
          <a:prstGeom prst="rect">
            <a:avLst/>
          </a:prstGeom>
          <a:noFill/>
        </p:spPr>
      </p:pic>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00034" y="0"/>
            <a:ext cx="8429684" cy="4247317"/>
          </a:xfrm>
          <a:prstGeom prst="rect">
            <a:avLst/>
          </a:prstGeom>
        </p:spPr>
        <p:txBody>
          <a:bodyPr wrap="square">
            <a:spAutoFit/>
          </a:bodyPr>
          <a:lstStyle/>
          <a:p>
            <a:r>
              <a:rPr lang="el-GR" b="1" dirty="0" smtClean="0"/>
              <a:t>Συνέπειες</a:t>
            </a:r>
          </a:p>
          <a:p>
            <a:r>
              <a:rPr lang="el-GR" dirty="0" smtClean="0"/>
              <a:t>Το φαινόμενο του Διαδικτυακού εκφοβισμού εγκυμονεί σοβαρές επιπτώσεις για την ψυχική υγεία του θύματος, αλλά και του θύτη. Η αυτοεκτίμηση του ατόμου που υφίσταται Διαδικτυακό εκφοβισμό πλήττεται έντονα τόσο ώστε σε μερικές περιπτώσεις συνδέεται με το αίσθημα της ενοχής. Το άτομο αρχίζει να αναπαράγει αρνητικές σκέψεις και η επίδοση των κοινωνικών του ικανοτήτων μειώνεται σημαντικά. Κάποιες φορές, κυρίως κατά την εφηβική ηλικία η αποχή από το σχολείο και από τις παρέες των συνομηλίκων αποτελεί προσωρινό καταφύγιο, ενώ ταυτόχρονα η </a:t>
            </a:r>
            <a:r>
              <a:rPr lang="el-GR" dirty="0" smtClean="0">
                <a:hlinkClick r:id="rId2" tooltip="Αυτοκτονία"/>
              </a:rPr>
              <a:t>αυτοκτονία</a:t>
            </a:r>
            <a:r>
              <a:rPr lang="el-GR" dirty="0" smtClean="0"/>
              <a:t> θεωρείται ως η μοναδική λύση στο πρόβλημα. Άτομα που δέχτηκαν έντονα Διαδικτυακό εκφοβισμό ενδέχεται στο μέλλον να παρουσιάσουν μεγαλύτερη αστάθεια στις διαπροσωπικές τους σχέσεις συνοδευόμενη από την κοινωνική απομόνωση.</a:t>
            </a:r>
            <a:br>
              <a:rPr lang="el-GR" dirty="0" smtClean="0"/>
            </a:br>
            <a:r>
              <a:rPr lang="el-GR" dirty="0" smtClean="0"/>
              <a:t>Από την άλλη, οι εκφοβιστές τείνουν να είναι άτομα με έντονη αντικοινωνική συμπεριφορά, επιρρεπή στο αλκοόλ και απομονωμένα από τους συνομηλίκους. Μακροπρόθεσμα αντιλαμβάνονται ότι ο εκφοβισμός δεν αποτελεί μορφή ικανοποίησης και αναγνώρισης, βιώνοντας έτσι έντονη προσωπική απογοήτευση</a:t>
            </a:r>
            <a:endParaRPr lang="el-GR" dirty="0"/>
          </a:p>
        </p:txBody>
      </p:sp>
      <p:pic>
        <p:nvPicPr>
          <p:cNvPr id="3074" name="Picture 2" descr="C:\Users\user\Desktop\cyberbullying-conceptual-illustration-background-vector-260nw-472952479.jpg"/>
          <p:cNvPicPr>
            <a:picLocks noChangeAspect="1" noChangeArrowheads="1"/>
          </p:cNvPicPr>
          <p:nvPr/>
        </p:nvPicPr>
        <p:blipFill>
          <a:blip r:embed="rId3"/>
          <a:srcRect l="1031" b="11379"/>
          <a:stretch>
            <a:fillRect/>
          </a:stretch>
        </p:blipFill>
        <p:spPr bwMode="auto">
          <a:xfrm>
            <a:off x="1785918" y="4357694"/>
            <a:ext cx="5715040" cy="2339675"/>
          </a:xfrm>
          <a:prstGeom prst="rect">
            <a:avLst/>
          </a:prstGeom>
          <a:noFill/>
        </p:spPr>
      </p:pic>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main_logo.gif"/>
          <p:cNvPicPr>
            <a:picLocks noChangeAspect="1" noChangeArrowheads="1"/>
          </p:cNvPicPr>
          <p:nvPr/>
        </p:nvPicPr>
        <p:blipFill>
          <a:blip r:embed="rId2"/>
          <a:srcRect l="2717" t="5000" r="2866" b="8333"/>
          <a:stretch>
            <a:fillRect/>
          </a:stretch>
        </p:blipFill>
        <p:spPr bwMode="auto">
          <a:xfrm rot="1663274">
            <a:off x="477698" y="1971704"/>
            <a:ext cx="8349552" cy="3123574"/>
          </a:xfrm>
          <a:prstGeom prst="rect">
            <a:avLst/>
          </a:prstGeom>
          <a:noFill/>
        </p:spPr>
      </p:pic>
    </p:spTree>
  </p:cSld>
  <p:clrMapOvr>
    <a:masterClrMapping/>
  </p:clrMapOvr>
  <p:transition>
    <p:randomBar dir="vert"/>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324</Words>
  <Application>Microsoft Office PowerPoint</Application>
  <PresentationFormat>Προβολή στην οθόνη (4:3)</PresentationFormat>
  <Paragraphs>15</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Θέμα του Office</vt:lpstr>
      <vt:lpstr>Bullying  στο διαδίκτυο</vt:lpstr>
      <vt:lpstr>Διαφάνεια 2</vt:lpstr>
      <vt:lpstr>Διαφάνεια 3</vt:lpstr>
      <vt:lpstr>Διαφάνεια 4</vt:lpstr>
      <vt:lpstr>Διαφάνεια 5</vt:lpstr>
      <vt:lpstr>Διαφάνεια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  στο διαδίκτυο</dc:title>
  <dc:creator>user</dc:creator>
  <cp:lastModifiedBy>user</cp:lastModifiedBy>
  <cp:revision>6</cp:revision>
  <dcterms:created xsi:type="dcterms:W3CDTF">2018-05-03T09:46:09Z</dcterms:created>
  <dcterms:modified xsi:type="dcterms:W3CDTF">2018-05-17T10:06:42Z</dcterms:modified>
</cp:coreProperties>
</file>